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3" r:id="rId3"/>
    <p:sldId id="290" r:id="rId4"/>
    <p:sldId id="291" r:id="rId5"/>
    <p:sldId id="307" r:id="rId6"/>
    <p:sldId id="292" r:id="rId7"/>
    <p:sldId id="265" r:id="rId8"/>
    <p:sldId id="282" r:id="rId9"/>
    <p:sldId id="308" r:id="rId10"/>
    <p:sldId id="309" r:id="rId11"/>
    <p:sldId id="257" r:id="rId12"/>
    <p:sldId id="281" r:id="rId13"/>
    <p:sldId id="283" r:id="rId14"/>
    <p:sldId id="259" r:id="rId15"/>
    <p:sldId id="319" r:id="rId16"/>
    <p:sldId id="284" r:id="rId17"/>
    <p:sldId id="285" r:id="rId18"/>
    <p:sldId id="294" r:id="rId19"/>
    <p:sldId id="297" r:id="rId20"/>
    <p:sldId id="298" r:id="rId21"/>
    <p:sldId id="311" r:id="rId22"/>
    <p:sldId id="312" r:id="rId23"/>
    <p:sldId id="313" r:id="rId24"/>
    <p:sldId id="299" r:id="rId25"/>
    <p:sldId id="314" r:id="rId26"/>
    <p:sldId id="315" r:id="rId27"/>
    <p:sldId id="316" r:id="rId28"/>
    <p:sldId id="317" r:id="rId29"/>
    <p:sldId id="318" r:id="rId30"/>
    <p:sldId id="300" r:id="rId31"/>
    <p:sldId id="310" r:id="rId32"/>
    <p:sldId id="320" r:id="rId33"/>
    <p:sldId id="301" r:id="rId34"/>
    <p:sldId id="275" r:id="rId35"/>
    <p:sldId id="277" r:id="rId36"/>
    <p:sldId id="278" r:id="rId37"/>
    <p:sldId id="279" r:id="rId38"/>
    <p:sldId id="304" r:id="rId39"/>
    <p:sldId id="305" r:id="rId40"/>
    <p:sldId id="306" r:id="rId41"/>
    <p:sldId id="276" r:id="rId42"/>
    <p:sldId id="321" r:id="rId43"/>
    <p:sldId id="29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67838" autoAdjust="0"/>
  </p:normalViewPr>
  <p:slideViewPr>
    <p:cSldViewPr snapToGrid="0">
      <p:cViewPr varScale="1">
        <p:scale>
          <a:sx n="50" d="100"/>
          <a:sy n="50" d="100"/>
        </p:scale>
        <p:origin x="82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4B655-1459-4083-AA76-D65AA9E65D6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1A04C-88A2-4289-820C-8962FB3D0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niallmccarthy/2020/09/28/rise-of-the-machines-the-countries-with-the-highest-density-of-robot-workers-infographic/?sh=74f516a6130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.sohu.com/a/435252897_20918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5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2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8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1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624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 smtClean="0"/>
              <a:t>启动页上，可以创建新的工作站，或者打开已有的工作站，还可以对软件的运行参数进行相应的设置。</a:t>
            </a:r>
            <a:endParaRPr lang="en-US" altLang="zh-CN" dirty="0" smtClean="0"/>
          </a:p>
          <a:p>
            <a:r>
              <a:rPr lang="zh-CN" altLang="en-US" dirty="0" smtClean="0"/>
              <a:t>在选定工作站之后，则会弹出软件的主页面，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33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 smtClean="0"/>
              <a:t>主页面最上面一行是软件的标题栏，在此栏中有一些常用功能的快捷按钮。</a:t>
            </a:r>
            <a:endParaRPr lang="en-US" altLang="zh-CN" dirty="0" smtClean="0"/>
          </a:p>
          <a:p>
            <a:r>
              <a:rPr lang="zh-CN" altLang="en-US" dirty="0" smtClean="0"/>
              <a:t>在标题栏之下的一行是软件的菜单选项卡栏。共有文件，基本，模型，仿真，控制器，</a:t>
            </a:r>
            <a:r>
              <a:rPr lang="en-US" altLang="zh-CN" dirty="0" err="1" smtClean="0"/>
              <a:t>Tenon</a:t>
            </a:r>
            <a:r>
              <a:rPr lang="zh-CN" altLang="en-US" dirty="0" smtClean="0"/>
              <a:t>，插件，图形设置等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个菜单选项卡。点击不同的菜单选项卡，可以切换不同的图形菜单栏。</a:t>
            </a:r>
            <a:endParaRPr lang="en-US" altLang="zh-CN" dirty="0" smtClean="0"/>
          </a:p>
          <a:p>
            <a:r>
              <a:rPr lang="zh-CN" altLang="en-US" dirty="0" smtClean="0"/>
              <a:t>在菜单选项卡之下则是软件的图形菜单栏。在选定不同的菜单选项卡之后，图形菜单栏会陈列出该菜单下的所有功能的集合。</a:t>
            </a:r>
            <a:endParaRPr lang="en-US" altLang="zh-CN" dirty="0" smtClean="0"/>
          </a:p>
          <a:p>
            <a:r>
              <a:rPr lang="zh-CN" altLang="en-US" dirty="0" smtClean="0"/>
              <a:t>在图形菜单栏之下的左侧，是软件的左侧边栏。用于展示和操作工作区中所包含的对象。</a:t>
            </a:r>
            <a:endParaRPr lang="en-US" altLang="zh-CN" dirty="0" smtClean="0"/>
          </a:p>
          <a:p>
            <a:r>
              <a:rPr lang="zh-CN" altLang="en-US" dirty="0" smtClean="0"/>
              <a:t>在图形菜单栏之下的右侧，是软件的工作区。在工作区中，以</a:t>
            </a:r>
            <a:r>
              <a:rPr lang="en-US" altLang="zh-CN" dirty="0" smtClean="0"/>
              <a:t>3D</a:t>
            </a:r>
            <a:r>
              <a:rPr lang="zh-CN" altLang="en-US" dirty="0" smtClean="0"/>
              <a:t>的形式展示了当前工作站的内容。</a:t>
            </a:r>
            <a:endParaRPr lang="en-US" altLang="zh-CN" dirty="0" smtClean="0"/>
          </a:p>
          <a:p>
            <a:r>
              <a:rPr lang="zh-CN" altLang="en-US" dirty="0" smtClean="0"/>
              <a:t>在工作区的下方，是软件的底侧边栏。用于显示一些软件运行过程中的输出，例如日志，出错信息等。</a:t>
            </a:r>
            <a:endParaRPr lang="en-US" altLang="zh-CN" dirty="0" smtClean="0"/>
          </a:p>
          <a:p>
            <a:r>
              <a:rPr lang="zh-CN" altLang="en-US" dirty="0" smtClean="0"/>
              <a:t>在主页面的最下方，是软件的状态栏。可用于切换侧边栏的显示</a:t>
            </a:r>
            <a:r>
              <a:rPr lang="en-US" altLang="zh-CN" dirty="0" smtClean="0"/>
              <a:t>/</a:t>
            </a:r>
            <a:r>
              <a:rPr lang="zh-CN" altLang="en-US" dirty="0" smtClean="0"/>
              <a:t>隐藏，查看当前工作站，当前鼠标位置，当前工具中心点坐标，指令模板的参数等。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56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71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5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25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平移视角的话，可以点击鼠标左键并拖动鼠标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82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缩放视角的话，可以滚动鼠标的中键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47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旋转视角，可以点击鼠标中键并拖动鼠标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8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48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平移可以对选中的对象延坐标轴的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轴或者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轴进行平行移动。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63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旋转可以对选中的对象绕坐标轴的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轴或者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轴进行旋转。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972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手动关节可以对机械臂的单个关节进行选转。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2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手动线性的话，也是将选中的对象延坐标轴的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轴或者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轴进行平行移动。但这个对象和平移那个不同，这个平移的对象，是工具的中心点。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00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手动重定位类似于旋转，但它的操纵对象也是工具的中心点。让它绕坐标轴的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轴或者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轴进行旋转。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2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Src</a:t>
            </a:r>
            <a:r>
              <a:rPr lang="en-US" altLang="zh-CN" dirty="0" smtClean="0"/>
              <a:t>:  </a:t>
            </a:r>
            <a:r>
              <a:rPr lang="en-US" altLang="zh-CN" dirty="0" smtClean="0">
                <a:hlinkClick r:id="rId3"/>
              </a:rPr>
              <a:t>https://www.forbes.com/sites/niallmccarthy/2020/09/28/rise-of-the-machines-the-countries-with-the-highest-density-of-robot-workers-infographic/?sh=74f516a61308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35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11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80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1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75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45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这是目前的</a:t>
            </a:r>
            <a:r>
              <a:rPr lang="en-US" altLang="zh-CN" dirty="0" err="1" smtClean="0"/>
              <a:t>TenonStudio</a:t>
            </a:r>
            <a:r>
              <a:rPr lang="zh-CN" altLang="en-US" dirty="0" smtClean="0"/>
              <a:t>的架构，大概分为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我们使用了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个大的第三方组件，其中</a:t>
            </a:r>
            <a:r>
              <a:rPr lang="en-US" altLang="zh-CN" dirty="0" err="1" smtClean="0"/>
              <a:t>Qt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grpc</a:t>
            </a:r>
            <a:r>
              <a:rPr lang="zh-CN" altLang="en-US" dirty="0" smtClean="0"/>
              <a:t>，我们使用系统自带的版本；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我们把</a:t>
            </a:r>
            <a:r>
              <a:rPr lang="en-US" altLang="zh-CN" dirty="0" smtClean="0"/>
              <a:t>Eigen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opencascade</a:t>
            </a:r>
            <a:r>
              <a:rPr lang="zh-CN" altLang="en-US" dirty="0" smtClean="0"/>
              <a:t>的代码放在了我们的项目中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sdformat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ogre</a:t>
            </a:r>
            <a:r>
              <a:rPr lang="zh-CN" altLang="en-US" dirty="0" smtClean="0"/>
              <a:t>，我们对其进行了大的修改。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比如</a:t>
            </a:r>
            <a:r>
              <a:rPr lang="en-US" altLang="zh-CN" dirty="0" err="1" smtClean="0"/>
              <a:t>SDFormat</a:t>
            </a:r>
            <a:r>
              <a:rPr lang="zh-CN" altLang="en-US" dirty="0" smtClean="0"/>
              <a:t>，我们修改了原来的一些元素的定义，添加了一些自定义元素，然后删除了不需要的一些元素；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ogre</a:t>
            </a:r>
            <a:r>
              <a:rPr lang="zh-CN" altLang="en-US" dirty="0" smtClean="0"/>
              <a:t>，我们没有使用它的</a:t>
            </a:r>
            <a:r>
              <a:rPr lang="en-US" altLang="zh-CN" dirty="0" err="1" smtClean="0"/>
              <a:t>RTShader</a:t>
            </a:r>
            <a:r>
              <a:rPr lang="zh-CN" altLang="en-US" dirty="0" smtClean="0"/>
              <a:t>系统，而是使用项目的</a:t>
            </a:r>
            <a:r>
              <a:rPr lang="en-US" altLang="zh-CN" dirty="0" smtClean="0"/>
              <a:t>GLSL</a:t>
            </a:r>
            <a:r>
              <a:rPr lang="zh-CN" altLang="en-US" dirty="0" smtClean="0"/>
              <a:t>相关代码。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在这些第三方组件之上，</a:t>
            </a:r>
            <a:r>
              <a:rPr lang="en-US" altLang="zh-CN" dirty="0" err="1" smtClean="0"/>
              <a:t>rpcproto</a:t>
            </a:r>
            <a:r>
              <a:rPr lang="zh-CN" altLang="en-US" dirty="0" smtClean="0"/>
              <a:t>是我们的</a:t>
            </a:r>
            <a:r>
              <a:rPr lang="en-US" altLang="zh-CN" dirty="0" smtClean="0"/>
              <a:t>IPC</a:t>
            </a:r>
            <a:r>
              <a:rPr lang="zh-CN" altLang="en-US" dirty="0" smtClean="0"/>
              <a:t>库，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定义了一些基础的数据结构，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定义了一些公有的方法。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Gui</a:t>
            </a:r>
            <a:r>
              <a:rPr lang="zh-CN" altLang="en-US" dirty="0" smtClean="0"/>
              <a:t>包含了界面相关的代码；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包含</a:t>
            </a:r>
            <a:r>
              <a:rPr lang="en-US" altLang="zh-CN" dirty="0" smtClean="0"/>
              <a:t>3d</a:t>
            </a:r>
            <a:r>
              <a:rPr lang="zh-CN" altLang="en-US" dirty="0" smtClean="0"/>
              <a:t>渲染相关的代码；</a:t>
            </a:r>
            <a:r>
              <a:rPr lang="en-US" altLang="zh-CN" dirty="0" smtClean="0"/>
              <a:t>Physics</a:t>
            </a:r>
            <a:r>
              <a:rPr lang="zh-CN" altLang="en-US" dirty="0" smtClean="0"/>
              <a:t>包含物理模拟相关的代码， </a:t>
            </a:r>
            <a:r>
              <a:rPr lang="en-US" altLang="zh-CN" dirty="0" smtClean="0"/>
              <a:t>solution</a:t>
            </a:r>
            <a:r>
              <a:rPr lang="zh-CN" altLang="en-US" dirty="0" smtClean="0"/>
              <a:t>包含</a:t>
            </a:r>
            <a:r>
              <a:rPr lang="en-US" altLang="zh-CN" dirty="0" err="1" smtClean="0"/>
              <a:t>sdf</a:t>
            </a:r>
            <a:r>
              <a:rPr lang="zh-CN" altLang="en-US" dirty="0" smtClean="0"/>
              <a:t>文件解析的相关代码。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14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Controller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TenonStudio</a:t>
            </a:r>
            <a:r>
              <a:rPr lang="zh-CN" altLang="en-US" dirty="0" smtClean="0"/>
              <a:t>的架构一样，也大致分为四层。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Tenon</a:t>
            </a:r>
            <a:r>
              <a:rPr lang="zh-CN" altLang="en-US" dirty="0" smtClean="0"/>
              <a:t>语言的编译和执行核心库，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模块包含运动控制的相关算法和代码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91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跟去年相比，我们移除了对</a:t>
            </a:r>
            <a:r>
              <a:rPr lang="en-US" altLang="zh-CN" dirty="0" smtClean="0"/>
              <a:t>ignition math</a:t>
            </a:r>
            <a:r>
              <a:rPr lang="zh-CN" altLang="en-US" dirty="0" smtClean="0"/>
              <a:t>模块的使用，只使用</a:t>
            </a:r>
            <a:r>
              <a:rPr lang="en-US" altLang="zh-CN" dirty="0" err="1" smtClean="0"/>
              <a:t>eigen</a:t>
            </a:r>
            <a:r>
              <a:rPr lang="zh-CN" altLang="en-US" dirty="0" smtClean="0"/>
              <a:t>作为我们的数学运算库。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en-US" altLang="zh-CN" dirty="0" err="1" smtClean="0"/>
              <a:t>SDFormat</a:t>
            </a:r>
            <a:r>
              <a:rPr lang="zh-CN" altLang="en-US" dirty="0" smtClean="0"/>
              <a:t>对</a:t>
            </a:r>
            <a:r>
              <a:rPr lang="en-US" altLang="zh-CN" dirty="0" smtClean="0"/>
              <a:t>ignition</a:t>
            </a:r>
            <a:r>
              <a:rPr lang="zh-CN" altLang="en-US" dirty="0" smtClean="0"/>
              <a:t>的依赖，我们还对</a:t>
            </a:r>
            <a:r>
              <a:rPr lang="en-US" altLang="zh-CN" dirty="0" err="1" smtClean="0"/>
              <a:t>sdformat</a:t>
            </a:r>
            <a:r>
              <a:rPr lang="zh-CN" altLang="en-US" dirty="0" smtClean="0"/>
              <a:t>模块进行了修改。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4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今年还对逆运动学的解算进行了优化，现在的计算时间一般在</a:t>
            </a:r>
            <a:r>
              <a:rPr lang="en-US" altLang="zh-CN" dirty="0" smtClean="0"/>
              <a:t>0.02ms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113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今年，我们还添加了</a:t>
            </a:r>
            <a:r>
              <a:rPr lang="en-US" altLang="zh-CN" dirty="0" err="1" smtClean="0"/>
              <a:t>TenonStudio</a:t>
            </a:r>
            <a:r>
              <a:rPr lang="zh-CN" altLang="en-US" dirty="0" smtClean="0"/>
              <a:t>的国际化支持。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现在</a:t>
            </a:r>
            <a:r>
              <a:rPr lang="en-US" altLang="zh-CN" dirty="0" err="1" smtClean="0"/>
              <a:t>TenonStudio</a:t>
            </a:r>
            <a:r>
              <a:rPr lang="zh-CN" altLang="en-US" dirty="0" smtClean="0"/>
              <a:t>可以在中</a:t>
            </a:r>
            <a:r>
              <a:rPr lang="en-US" altLang="zh-CN" dirty="0" smtClean="0"/>
              <a:t>/</a:t>
            </a:r>
            <a:r>
              <a:rPr lang="zh-CN" altLang="en-US" dirty="0" smtClean="0"/>
              <a:t>英文界面间进行切换。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添加一种新的语言支持也比较方便，只需要添加相应的翻译文件即可。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48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hlinkClick r:id="rId3"/>
              </a:rPr>
              <a:t>Src</a:t>
            </a:r>
            <a:r>
              <a:rPr lang="en-US" altLang="zh-CN" dirty="0" smtClean="0">
                <a:hlinkClick r:id="rId3"/>
              </a:rPr>
              <a:t>: https://m.sohu.com/a/435252897_209185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172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为了实现操作的撤销</a:t>
            </a:r>
            <a:r>
              <a:rPr lang="en-US" altLang="zh-CN" dirty="0" smtClean="0"/>
              <a:t>/</a:t>
            </a:r>
            <a:r>
              <a:rPr lang="zh-CN" altLang="en-US" dirty="0" smtClean="0"/>
              <a:t>重做功能，今年还添加了对命令模式的支持。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现在支持的操作还比较少，以后会慢慢覆盖所有的操作。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55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88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39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1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1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7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3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1A04C-88A2-4289-820C-8962FB3D02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9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870324-340A-46DE-980F-DA73B1BD5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9D20BB3-FA43-4458-8B2D-4F9BC3994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13BC4C9-8FF6-4956-B6F9-9C9AA884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3554F9C-4E33-46B1-87BE-B13263C7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31470D5-C145-4B99-B1A7-5A035832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5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FBE127-7F82-4261-954B-825C03E7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665E691-DD64-431B-8C4C-AF68BD7F7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7059C7B-146A-4830-9AC2-84110F79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C8E52BD-CDE7-42A8-9DC0-5E44168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71B5512-C737-44B1-B19F-7B1E1A8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19AD715-2D65-4233-B7DA-6D15D4C17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5DABE9A-9013-40A5-8C40-AD8459EAB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5BBCC5D-071B-41E2-8148-1A85E7F5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B24D9CC-DB37-4614-89BA-45A28649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0A0C777-5D43-42DF-AAF7-18DB43B0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5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82E847-6B27-4C19-BAA4-5A48483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0B4224-E6C0-4B2F-BD1A-04A036C9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64BD2AD-2076-419D-A554-EBA42B02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420E5A2-B38B-42FE-BDD6-0B75AAB2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D651833-34BF-46DF-B5D5-124532D6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9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EB0119E-557F-4629-AD3F-B4023A26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151C57C-B909-4ABD-8033-A05378BCE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3695EC0-50D0-4433-AA10-3D3403DA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C932047-D91B-4BDD-B74F-E417C7A9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628296E-985B-4C6F-8D24-74617AD1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1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73A3CA-75AC-45A1-9528-08DACAE7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BB80932-F3D6-447D-806B-3536D56F2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47A6436-083B-43FF-8403-49FFC42E3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AC549CB-8FE5-421B-A476-58A452B6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3318F63-0519-4934-B1DC-DC03C1D2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900A61C-767F-4ABB-A75A-F32826AB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7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2BF5C4-8681-40B9-A308-3131F9E6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3419CBF-BA1D-449F-BA2D-D2728F739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F6EA7B1-38EA-40E9-9D6F-7FE12A9A8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22EE078-E03D-478D-A04B-0283A0168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9C7C64A8-248A-4A7A-8FA2-713B9659D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F068A77-F194-49BC-9E0F-BF43D9A7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5CE77AAC-0DD6-44E0-B85D-FF1E6BC4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3CD1754-AA77-41FB-91DD-C240CBF4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19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78137C-7B82-475A-A770-F5CB7FF4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CA50556E-C5B1-4CDE-96E0-B4929E6B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86EA6C7-7B68-438A-805B-9D80BFBA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133E95F-614A-4500-8300-CF6164AD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6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45EAAAC-439A-402C-9805-DC025F56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4E728A8-0A66-4DE7-A0FB-99D3D15A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1A3C5A9-EFC6-4CA5-A71F-A64C88E3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7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798C19-CBA6-43A3-B3AB-F57A79C3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EFF1BE-352C-4A5E-9E9C-148F4911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DF57063-F826-478D-958B-27B56DC13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176FFC5-6259-427B-B2E4-EC966F5E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C07C0C6-ED48-4206-90E5-273E562E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5CA5614-A4B6-407C-8DFF-B4C27B3C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3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52D95D-4352-4394-B35B-8000F2A7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EDE3CCC-DE4D-4D78-9C3F-AFF8EF71C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8C37584-95B3-473D-A402-6A4A5838D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2034C13-4A26-407A-AB4A-BACA0B4F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F255320-8958-49CD-8692-1380C4BD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E74142D-C99A-4A6E-B121-3AD6D62C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19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6AF371C-6BEF-4839-930F-3DDAB7E8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0E332F7-6083-42FC-839A-8C34BF28B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DDACB26-C3F8-4AEB-A82F-93167FEB0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C520-2D75-48DE-8C46-A87D5C832529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B50B5B9-079A-4BA2-8C57-3D57A93BC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886B9E5-95F8-4C1A-99E9-1D9EA2A62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CEFCE-34C8-4656-B153-95E327369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1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51C3B4-9770-4A80-9A01-E15C2AB50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34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九层之台，起于累</a:t>
            </a:r>
            <a:r>
              <a:rPr lang="zh-CN" altLang="en-US" dirty="0" smtClean="0"/>
              <a:t>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 smtClean="0"/>
              <a:t>— —TenonStudio2020</a:t>
            </a:r>
            <a:r>
              <a:rPr lang="zh-CN" altLang="en-US" sz="2800" dirty="0"/>
              <a:t>功能及特性</a:t>
            </a:r>
            <a:r>
              <a:rPr lang="zh-CN" altLang="en-US" sz="2800" dirty="0" smtClean="0"/>
              <a:t>介绍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AF3E5AC-AC0C-4982-A6BF-EBD38D87C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9240"/>
            <a:ext cx="9144000" cy="173122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赵伟峰</a:t>
            </a:r>
            <a:endParaRPr lang="en-US" altLang="zh-CN" dirty="0" smtClean="0"/>
          </a:p>
          <a:p>
            <a:r>
              <a:rPr lang="en-US" altLang="zh-CN" dirty="0" smtClean="0"/>
              <a:t>PLCT Tenon</a:t>
            </a:r>
            <a:r>
              <a:rPr lang="zh-CN" altLang="en-US" dirty="0" smtClean="0"/>
              <a:t>分</a:t>
            </a:r>
            <a:r>
              <a:rPr lang="en-US" altLang="zh-CN" dirty="0" smtClean="0"/>
              <a:t>T</a:t>
            </a:r>
          </a:p>
          <a:p>
            <a:r>
              <a:rPr lang="en-US" altLang="zh-CN" dirty="0"/>
              <a:t>weifeng@iscas.ac.cn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9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82482" y="2431767"/>
            <a:ext cx="1431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err="1" smtClean="0"/>
              <a:t>Tenon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7543152" y="2431768"/>
            <a:ext cx="1430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smtClean="0"/>
              <a:t>RAPID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046895" y="3904969"/>
            <a:ext cx="2702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err="1" smtClean="0"/>
              <a:t>TenonStudio</a:t>
            </a:r>
            <a:endParaRPr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6926799" y="3904968"/>
            <a:ext cx="2662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err="1" smtClean="0"/>
              <a:t>RobotStudio</a:t>
            </a:r>
            <a:endParaRPr lang="zh-CN" altLang="en-US" sz="3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749879" y="2754932"/>
            <a:ext cx="2057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978400" y="4228133"/>
            <a:ext cx="16594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1F8C52-6162-476B-9AE1-BDF9D9E9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08" y="460006"/>
            <a:ext cx="10515600" cy="1325563"/>
          </a:xfrm>
        </p:spPr>
        <p:txBody>
          <a:bodyPr/>
          <a:lstStyle/>
          <a:p>
            <a:r>
              <a:rPr lang="zh-CN" altLang="en-US" dirty="0"/>
              <a:t>时间线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09EA37DF-B904-4D5A-8393-ECAECF6FCDEA}"/>
              </a:ext>
            </a:extLst>
          </p:cNvPr>
          <p:cNvCxnSpPr/>
          <p:nvPr/>
        </p:nvCxnSpPr>
        <p:spPr>
          <a:xfrm>
            <a:off x="551008" y="3409852"/>
            <a:ext cx="10983074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2720" y="2384675"/>
            <a:ext cx="1488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项目开始</a:t>
            </a:r>
            <a:endParaRPr lang="en-US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xzx</a:t>
            </a:r>
            <a:r>
              <a:rPr lang="en-US" altLang="zh-CN" dirty="0" smtClean="0"/>
              <a:t> </a:t>
            </a:r>
            <a:r>
              <a:rPr lang="zh-CN" altLang="en-US" dirty="0" smtClean="0"/>
              <a:t>许中兴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2018.11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-4784361" y="7593013"/>
            <a:ext cx="1175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2018 </a:t>
            </a:r>
          </a:p>
          <a:p>
            <a:r>
              <a:rPr lang="zh-CN" altLang="en-US" dirty="0" smtClean="0"/>
              <a:t>以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, Ogre, </a:t>
            </a:r>
            <a:r>
              <a:rPr lang="en-US" altLang="zh-CN" dirty="0" err="1" smtClean="0"/>
              <a:t>SDFormat</a:t>
            </a:r>
            <a:r>
              <a:rPr lang="en-US" altLang="zh-CN" dirty="0" smtClean="0"/>
              <a:t>, Ignition, </a:t>
            </a:r>
            <a:r>
              <a:rPr lang="en-US" altLang="zh-CN" dirty="0" err="1" smtClean="0"/>
              <a:t>protobuf</a:t>
            </a:r>
            <a:r>
              <a:rPr lang="zh-CN" altLang="en-US" dirty="0" smtClean="0"/>
              <a:t>的基础</a:t>
            </a:r>
            <a:endParaRPr lang="en-US" altLang="zh-CN" dirty="0"/>
          </a:p>
          <a:p>
            <a:r>
              <a:rPr lang="zh-CN" altLang="en-US" dirty="0" smtClean="0"/>
              <a:t>形成</a:t>
            </a:r>
            <a:r>
              <a:rPr lang="en-US" altLang="zh-CN" dirty="0" smtClean="0"/>
              <a:t>GUI Client, Controller Master, Physics Server</a:t>
            </a:r>
            <a:r>
              <a:rPr lang="zh-CN" altLang="en-US" dirty="0" smtClean="0"/>
              <a:t>的架构</a:t>
            </a:r>
            <a:endParaRPr lang="en-US" altLang="zh-CN" dirty="0" smtClean="0"/>
          </a:p>
          <a:p>
            <a:r>
              <a:rPr lang="zh-CN" altLang="en-US" dirty="0" smtClean="0"/>
              <a:t>实现了简单的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渲染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4467192" y="1830677"/>
            <a:ext cx="3282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</a:t>
            </a:r>
            <a:r>
              <a:rPr lang="en-US" altLang="zh-CN" dirty="0"/>
              <a:t>/</a:t>
            </a:r>
            <a:r>
              <a:rPr lang="zh-CN" altLang="en-US" dirty="0"/>
              <a:t>逆</a:t>
            </a:r>
            <a:r>
              <a:rPr lang="zh-CN" altLang="en-US" dirty="0" smtClean="0"/>
              <a:t>运动学算法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dirty="0"/>
              <a:t>开始制作应用界面</a:t>
            </a:r>
            <a:endParaRPr lang="en-US" altLang="zh-CN" dirty="0"/>
          </a:p>
          <a:p>
            <a:r>
              <a:rPr lang="en-US" altLang="zh-CN" dirty="0" err="1" smtClean="0"/>
              <a:t>OrbitViewController</a:t>
            </a:r>
            <a:r>
              <a:rPr lang="en-US" altLang="zh-CN" dirty="0"/>
              <a:t> </a:t>
            </a:r>
            <a:r>
              <a:rPr lang="zh-CN" altLang="en-US" dirty="0" smtClean="0"/>
              <a:t>场景处理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模型的加载</a:t>
            </a:r>
            <a:endParaRPr lang="en-US" altLang="zh-CN" dirty="0" smtClean="0"/>
          </a:p>
          <a:p>
            <a:r>
              <a:rPr lang="en-US" altLang="zh-CN" dirty="0" smtClean="0"/>
              <a:t>              2019</a:t>
            </a:r>
            <a:r>
              <a:rPr lang="zh-CN" altLang="en-US" dirty="0" smtClean="0"/>
              <a:t>上</a:t>
            </a: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65006" y="3429994"/>
            <a:ext cx="16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weifeng</a:t>
            </a:r>
            <a:r>
              <a:rPr lang="zh-CN" altLang="en-US" dirty="0" smtClean="0"/>
              <a:t>加入</a:t>
            </a:r>
            <a:endParaRPr lang="en-US" altLang="zh-CN" dirty="0" smtClean="0"/>
          </a:p>
          <a:p>
            <a:r>
              <a:rPr lang="en-US" altLang="zh-CN" dirty="0" smtClean="0"/>
              <a:t>    2019.08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8788594" y="7593013"/>
            <a:ext cx="4551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GRPC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IPC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r>
              <a:rPr lang="zh-CN" altLang="en-US" dirty="0" smtClean="0"/>
              <a:t>使用自定义</a:t>
            </a:r>
            <a:r>
              <a:rPr lang="en-US" altLang="zh-CN" dirty="0" err="1" smtClean="0"/>
              <a:t>sdf</a:t>
            </a:r>
            <a:r>
              <a:rPr lang="en-US" altLang="zh-CN" dirty="0" smtClean="0"/>
              <a:t> element, </a:t>
            </a:r>
            <a:r>
              <a:rPr lang="zh-CN" altLang="en-US" dirty="0" smtClean="0"/>
              <a:t>工作站的保存</a:t>
            </a:r>
            <a:r>
              <a:rPr lang="en-US" altLang="zh-CN" dirty="0" smtClean="0"/>
              <a:t>/</a:t>
            </a:r>
            <a:r>
              <a:rPr lang="zh-CN" altLang="en-US" dirty="0" smtClean="0"/>
              <a:t>读取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QtWidget</a:t>
            </a:r>
            <a:r>
              <a:rPr lang="en-US" altLang="zh-CN" dirty="0" smtClean="0"/>
              <a:t> -&gt; </a:t>
            </a:r>
            <a:r>
              <a:rPr lang="en-US" altLang="zh-CN" dirty="0" err="1" smtClean="0"/>
              <a:t>QtQuick</a:t>
            </a:r>
            <a:endParaRPr lang="en-US" altLang="zh-CN" dirty="0" smtClean="0"/>
          </a:p>
          <a:p>
            <a:r>
              <a:rPr lang="en-US" altLang="zh-CN" dirty="0" err="1" smtClean="0"/>
              <a:t>JogJoint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JogLinear</a:t>
            </a:r>
            <a:r>
              <a:rPr lang="en-US" altLang="zh-CN" dirty="0" smtClean="0"/>
              <a:t>, </a:t>
            </a:r>
            <a:r>
              <a:rPr lang="zh-CN" altLang="en-US" dirty="0" smtClean="0"/>
              <a:t>示教目标点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2019 </a:t>
            </a:r>
            <a:r>
              <a:rPr lang="zh-CN" altLang="en-US" dirty="0"/>
              <a:t>下</a:t>
            </a:r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4028594" y="1921267"/>
            <a:ext cx="3899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添加数据库</a:t>
            </a:r>
            <a:endParaRPr lang="en-US" altLang="zh-CN" dirty="0" smtClean="0"/>
          </a:p>
          <a:p>
            <a:r>
              <a:rPr lang="zh-CN" altLang="en-US" dirty="0" smtClean="0"/>
              <a:t>自动路径的目标点</a:t>
            </a:r>
            <a:r>
              <a:rPr lang="en-US" altLang="zh-CN" dirty="0" smtClean="0"/>
              <a:t>; </a:t>
            </a:r>
          </a:p>
          <a:p>
            <a:r>
              <a:rPr lang="zh-CN" altLang="en-US" dirty="0" smtClean="0"/>
              <a:t>添加底部状态栏；</a:t>
            </a:r>
            <a:endParaRPr lang="en-US" altLang="zh-CN" dirty="0" smtClean="0"/>
          </a:p>
          <a:p>
            <a:r>
              <a:rPr lang="zh-CN" altLang="en-US" dirty="0" smtClean="0"/>
              <a:t>日志窗口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2020.04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1334" y="3450135"/>
            <a:ext cx="205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2020.1 </a:t>
            </a:r>
          </a:p>
          <a:p>
            <a:r>
              <a:rPr lang="zh-CN" altLang="en-US" dirty="0" smtClean="0"/>
              <a:t>加入</a:t>
            </a:r>
            <a:r>
              <a:rPr lang="en-US" altLang="zh-CN" dirty="0" err="1" smtClean="0"/>
              <a:t>opencascade</a:t>
            </a:r>
            <a:endParaRPr lang="en-US" altLang="zh-CN" dirty="0" smtClean="0"/>
          </a:p>
          <a:p>
            <a:r>
              <a:rPr lang="zh-CN" altLang="en-US" dirty="0" smtClean="0"/>
              <a:t>添加启动页面</a:t>
            </a:r>
            <a:endParaRPr lang="en-US" altLang="zh-CN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1661334" y="2229665"/>
            <a:ext cx="205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加入几何工具栏</a:t>
            </a:r>
            <a:endParaRPr lang="en-US" altLang="zh-CN" dirty="0" smtClean="0"/>
          </a:p>
          <a:p>
            <a:r>
              <a:rPr lang="zh-CN" altLang="en-US" dirty="0" smtClean="0"/>
              <a:t>加入模型导入界面</a:t>
            </a:r>
            <a:endParaRPr lang="en-US" altLang="zh-CN" dirty="0" smtClean="0"/>
          </a:p>
          <a:p>
            <a:r>
              <a:rPr lang="zh-CN" altLang="en-US" dirty="0" smtClean="0"/>
              <a:t>测试碰撞检测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en-US" altLang="zh-CN" dirty="0"/>
              <a:t>2020.2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62080" y="3450135"/>
            <a:ext cx="2000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2020.03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wangda</a:t>
            </a:r>
            <a:r>
              <a:rPr lang="en-US" altLang="zh-CN" dirty="0" smtClean="0"/>
              <a:t> </a:t>
            </a:r>
            <a:r>
              <a:rPr lang="zh-CN" altLang="en-US" dirty="0" smtClean="0"/>
              <a:t>加入</a:t>
            </a:r>
            <a:endParaRPr lang="en-US" altLang="zh-CN" dirty="0" smtClean="0"/>
          </a:p>
          <a:p>
            <a:r>
              <a:rPr lang="zh-CN" altLang="en-US" dirty="0"/>
              <a:t>特殊点捕捉</a:t>
            </a:r>
            <a:endParaRPr lang="en-US" altLang="zh-CN" dirty="0"/>
          </a:p>
          <a:p>
            <a:r>
              <a:rPr lang="zh-CN" altLang="en-US" dirty="0"/>
              <a:t>导入几何体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studio</a:t>
            </a:r>
            <a:r>
              <a:rPr lang="zh-CN" altLang="en-US" dirty="0"/>
              <a:t>单一启动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49090" y="3438877"/>
            <a:ext cx="4349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2020.5</a:t>
            </a:r>
          </a:p>
          <a:p>
            <a:r>
              <a:rPr lang="en-US" altLang="zh-CN" dirty="0" smtClean="0"/>
              <a:t>translation/rotation/</a:t>
            </a:r>
            <a:r>
              <a:rPr lang="en-US" altLang="zh-CN" dirty="0" err="1" smtClean="0"/>
              <a:t>jogjoint</a:t>
            </a:r>
            <a:endParaRPr lang="en-US" altLang="zh-CN" dirty="0"/>
          </a:p>
          <a:p>
            <a:r>
              <a:rPr lang="zh-CN" altLang="en-US" dirty="0" smtClean="0"/>
              <a:t>解决字体渲染问题</a:t>
            </a:r>
            <a:endParaRPr lang="en-US" altLang="zh-CN" dirty="0" smtClean="0"/>
          </a:p>
          <a:p>
            <a:r>
              <a:rPr lang="zh-CN" altLang="en-US" dirty="0" smtClean="0"/>
              <a:t>加入</a:t>
            </a:r>
            <a:r>
              <a:rPr lang="en-US" altLang="zh-CN" dirty="0" err="1" smtClean="0"/>
              <a:t>tenon</a:t>
            </a:r>
            <a:r>
              <a:rPr lang="en-US" altLang="zh-CN" dirty="0" smtClean="0"/>
              <a:t> core</a:t>
            </a:r>
          </a:p>
          <a:p>
            <a:r>
              <a:rPr lang="zh-CN" altLang="en-US" dirty="0" smtClean="0"/>
              <a:t>目标点和指令生成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segment</a:t>
            </a:r>
            <a:r>
              <a:rPr lang="zh-CN" altLang="en-US" dirty="0" smtClean="0"/>
              <a:t>绘制</a:t>
            </a:r>
            <a:endParaRPr lang="en-US" altLang="zh-CN" dirty="0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15078172" y="-5300155"/>
            <a:ext cx="3899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MoveC</a:t>
            </a:r>
            <a:r>
              <a:rPr lang="en-US" altLang="zh-CN" dirty="0" smtClean="0"/>
              <a:t>, NURBS</a:t>
            </a:r>
          </a:p>
          <a:p>
            <a:r>
              <a:rPr lang="zh-CN" altLang="en-US" dirty="0" smtClean="0"/>
              <a:t>返回机械原点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跳转到目标点</a:t>
            </a:r>
            <a:endParaRPr lang="en-US" altLang="zh-CN" dirty="0" smtClean="0"/>
          </a:p>
          <a:p>
            <a:r>
              <a:rPr lang="zh-CN" altLang="en-US" dirty="0" smtClean="0"/>
              <a:t>路径的显示</a:t>
            </a:r>
            <a:endParaRPr lang="en-US" altLang="zh-CN" dirty="0" smtClean="0"/>
          </a:p>
          <a:p>
            <a:r>
              <a:rPr lang="zh-CN" altLang="en-US" dirty="0" smtClean="0"/>
              <a:t>重构</a:t>
            </a:r>
            <a:r>
              <a:rPr lang="en-US" altLang="zh-CN" dirty="0" smtClean="0"/>
              <a:t>motion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; </a:t>
            </a:r>
            <a:r>
              <a:rPr lang="zh-CN" altLang="en-US" dirty="0" smtClean="0"/>
              <a:t>优化</a:t>
            </a:r>
            <a:r>
              <a:rPr lang="en-US" altLang="zh-CN" dirty="0" smtClean="0"/>
              <a:t>IK</a:t>
            </a:r>
            <a:r>
              <a:rPr lang="zh-CN" altLang="en-US" dirty="0" smtClean="0"/>
              <a:t>解算</a:t>
            </a:r>
            <a:endParaRPr lang="en-US" altLang="zh-CN" dirty="0" smtClean="0"/>
          </a:p>
          <a:p>
            <a:r>
              <a:rPr lang="en-US" altLang="zh-CN" dirty="0" smtClean="0"/>
              <a:t>2020.06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78410" y="2466381"/>
            <a:ext cx="2916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Motion</a:t>
            </a:r>
            <a:r>
              <a:rPr lang="zh-CN" altLang="en-US" dirty="0" smtClean="0"/>
              <a:t>的异常处理报告</a:t>
            </a:r>
            <a:endParaRPr lang="en-US" altLang="zh-CN" dirty="0" smtClean="0"/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的选中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2020.7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16833312" y="-5185578"/>
            <a:ext cx="389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添加了工具</a:t>
            </a:r>
            <a:endParaRPr lang="en-US" altLang="zh-CN" dirty="0" smtClean="0"/>
          </a:p>
          <a:p>
            <a:r>
              <a:rPr lang="zh-CN" altLang="en-US" dirty="0" smtClean="0"/>
              <a:t>目标点构形的计算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en-US" altLang="zh-CN" dirty="0" smtClean="0"/>
              <a:t>rotate</a:t>
            </a:r>
          </a:p>
          <a:p>
            <a:r>
              <a:rPr lang="zh-CN" altLang="en-US" dirty="0" smtClean="0"/>
              <a:t>奇异点检查</a:t>
            </a:r>
            <a:r>
              <a:rPr lang="en-US" altLang="zh-CN" dirty="0" smtClean="0"/>
              <a:t>; </a:t>
            </a:r>
            <a:r>
              <a:rPr lang="en-US" altLang="zh-CN" dirty="0" err="1" smtClean="0"/>
              <a:t>conf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r>
              <a:rPr lang="zh-CN" altLang="en-US" dirty="0" smtClean="0"/>
              <a:t>模型的定位放置</a:t>
            </a:r>
            <a:endParaRPr lang="en-US" altLang="zh-CN" dirty="0" smtClean="0"/>
          </a:p>
          <a:p>
            <a:r>
              <a:rPr lang="en-US" altLang="zh-CN" dirty="0" smtClean="0"/>
              <a:t>2020.08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40051" y="3491558"/>
            <a:ext cx="2916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2020.9</a:t>
            </a:r>
          </a:p>
          <a:p>
            <a:r>
              <a:rPr lang="zh-CN" altLang="en-US" dirty="0" smtClean="0"/>
              <a:t>添加了国际化支持：中英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上运行</a:t>
            </a:r>
            <a:endParaRPr lang="en-US" altLang="zh-CN" dirty="0" smtClean="0"/>
          </a:p>
          <a:p>
            <a:r>
              <a:rPr lang="en-US" altLang="zh-CN" dirty="0" err="1" smtClean="0"/>
              <a:t>MoveJ</a:t>
            </a:r>
            <a:endParaRPr lang="en-US" altLang="zh-CN" dirty="0" smtClean="0"/>
          </a:p>
          <a:p>
            <a:r>
              <a:rPr lang="zh-CN" altLang="en-US" dirty="0" smtClean="0"/>
              <a:t>目标点的相关功能</a:t>
            </a:r>
            <a:endParaRPr lang="en-US" altLang="zh-CN" dirty="0" smtClean="0"/>
          </a:p>
          <a:p>
            <a:r>
              <a:rPr lang="zh-CN" altLang="en-US" dirty="0" smtClean="0"/>
              <a:t>命令模式和撤销</a:t>
            </a:r>
            <a:r>
              <a:rPr lang="en-US" altLang="zh-CN" dirty="0" smtClean="0"/>
              <a:t>/</a:t>
            </a:r>
            <a:r>
              <a:rPr lang="zh-CN" altLang="en-US" dirty="0" smtClean="0"/>
              <a:t>重做功能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18260792" y="-5196930"/>
            <a:ext cx="389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侧边栏可调节宽度</a:t>
            </a:r>
            <a:r>
              <a:rPr lang="en-US" altLang="zh-CN" dirty="0" smtClean="0"/>
              <a:t>/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r>
              <a:rPr lang="zh-CN" altLang="en-US" dirty="0" smtClean="0"/>
              <a:t>实现</a:t>
            </a:r>
            <a:r>
              <a:rPr lang="en-US" altLang="zh-CN" dirty="0" err="1" smtClean="0"/>
              <a:t>JogReorient</a:t>
            </a:r>
            <a:endParaRPr lang="en-US" altLang="zh-CN" dirty="0" smtClean="0"/>
          </a:p>
          <a:p>
            <a:r>
              <a:rPr lang="zh-CN" altLang="en-US" dirty="0" smtClean="0"/>
              <a:t>曲线模型功能</a:t>
            </a:r>
            <a:endParaRPr lang="en-US" altLang="zh-CN" dirty="0" smtClean="0"/>
          </a:p>
          <a:p>
            <a:r>
              <a:rPr lang="zh-CN" altLang="en-US" dirty="0" smtClean="0"/>
              <a:t>动态链接库</a:t>
            </a:r>
            <a:endParaRPr lang="en-US" altLang="zh-CN" dirty="0" smtClean="0"/>
          </a:p>
          <a:p>
            <a:r>
              <a:rPr lang="zh-CN" altLang="en-US" dirty="0" smtClean="0"/>
              <a:t>清理</a:t>
            </a:r>
            <a:r>
              <a:rPr lang="en-US" altLang="zh-CN" dirty="0" err="1" smtClean="0"/>
              <a:t>SDFormat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sdf</a:t>
            </a:r>
            <a:r>
              <a:rPr lang="zh-CN" altLang="en-US" dirty="0" smtClean="0"/>
              <a:t>定义文件</a:t>
            </a:r>
            <a:endParaRPr lang="en-US" altLang="zh-CN" dirty="0" smtClean="0"/>
          </a:p>
          <a:p>
            <a:r>
              <a:rPr lang="en-US" altLang="zh-CN" dirty="0" smtClean="0"/>
              <a:t>2020.10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340051" y="1814593"/>
            <a:ext cx="2916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AutoPath</a:t>
            </a:r>
            <a:endParaRPr lang="en-US" altLang="zh-CN" dirty="0" smtClean="0"/>
          </a:p>
          <a:p>
            <a:r>
              <a:rPr lang="zh-CN" altLang="en-US" dirty="0" smtClean="0"/>
              <a:t>在目标点出查看工具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机构</a:t>
            </a:r>
            <a:endParaRPr lang="en-US" altLang="zh-CN" dirty="0" smtClean="0"/>
          </a:p>
          <a:p>
            <a:r>
              <a:rPr lang="zh-CN" altLang="en-US" dirty="0" smtClean="0"/>
              <a:t>目标点的</a:t>
            </a:r>
            <a:r>
              <a:rPr lang="en-US" altLang="zh-CN" dirty="0" smtClean="0"/>
              <a:t>rotate</a:t>
            </a:r>
          </a:p>
          <a:p>
            <a:r>
              <a:rPr lang="zh-CN" altLang="en-US" dirty="0" smtClean="0"/>
              <a:t>设置位姿时的模型预览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en-US" altLang="zh-CN" dirty="0"/>
              <a:t> 2020.11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910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135 0.84722 L 0.42136 -0.5972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35" y="-7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625 L 0.48099 0.0196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9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-0.57695 -0.8321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54" y="-4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1" grpId="1"/>
      <p:bldP spid="12" grpId="0"/>
      <p:bldP spid="13" grpId="0"/>
      <p:bldP spid="13" grpId="1"/>
      <p:bldP spid="14" grpId="0"/>
      <p:bldP spid="15" grpId="0"/>
      <p:bldP spid="16" grpId="0"/>
      <p:bldP spid="18" grpId="0"/>
      <p:bldP spid="19" grpId="0"/>
      <p:bldP spid="21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7271" y="2798984"/>
            <a:ext cx="3124863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星辰大海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29005" y="4124547"/>
            <a:ext cx="2281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trike="sngStrike" dirty="0" smtClean="0"/>
              <a:t>RAPID</a:t>
            </a:r>
            <a:r>
              <a:rPr lang="zh-CN" altLang="en-US" strike="sngStrike" dirty="0" smtClean="0"/>
              <a:t>和</a:t>
            </a:r>
            <a:r>
              <a:rPr lang="en-US" altLang="zh-CN" strike="sngStrike" dirty="0" err="1"/>
              <a:t>RobotStudio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66669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3587" y="2667212"/>
            <a:ext cx="358648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功能和特性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5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EC7392-1A23-4A23-9EC3-D65AE278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454" y="2595245"/>
            <a:ext cx="3213947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Version </a:t>
            </a:r>
            <a:r>
              <a:rPr lang="en-US" altLang="zh-CN" dirty="0"/>
              <a:t>0.0.1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2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EC7392-1A23-4A23-9EC3-D65AE278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454" y="2595245"/>
            <a:ext cx="3213947" cy="1325563"/>
          </a:xfrm>
        </p:spPr>
        <p:txBody>
          <a:bodyPr/>
          <a:lstStyle/>
          <a:p>
            <a:pPr algn="ctr"/>
            <a:r>
              <a:rPr lang="zh-CN" altLang="en-US" dirty="0"/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2509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32" y="668215"/>
            <a:ext cx="8122469" cy="54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0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" y="0"/>
            <a:ext cx="1216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0934" y="1144058"/>
            <a:ext cx="3987800" cy="1325563"/>
          </a:xfrm>
        </p:spPr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0934" y="2604558"/>
            <a:ext cx="3877733" cy="2847975"/>
          </a:xfrm>
        </p:spPr>
        <p:txBody>
          <a:bodyPr/>
          <a:lstStyle/>
          <a:p>
            <a:r>
              <a:rPr lang="zh-CN" altLang="en-US" dirty="0" smtClean="0"/>
              <a:t>模拟仿真</a:t>
            </a:r>
            <a:endParaRPr lang="en-US" altLang="zh-CN" dirty="0" smtClean="0"/>
          </a:p>
          <a:p>
            <a:r>
              <a:rPr lang="zh-CN" altLang="en-US" dirty="0" smtClean="0"/>
              <a:t>几何导入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自动路径生成</a:t>
            </a:r>
            <a:endParaRPr lang="en-US" altLang="zh-CN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 smtClean="0"/>
              <a:t>碰撞检测</a:t>
            </a:r>
            <a:endParaRPr lang="en-US" altLang="zh-CN" dirty="0" smtClean="0"/>
          </a:p>
          <a:p>
            <a:r>
              <a:rPr lang="en-US" altLang="zh-CN" dirty="0" err="1" smtClean="0"/>
              <a:t>Tenon</a:t>
            </a:r>
            <a:r>
              <a:rPr lang="zh-CN" altLang="en-US" dirty="0" smtClean="0"/>
              <a:t>语言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7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36009"/>
            <a:ext cx="2980267" cy="1325563"/>
          </a:xfrm>
        </p:spPr>
        <p:txBody>
          <a:bodyPr/>
          <a:lstStyle/>
          <a:p>
            <a:r>
              <a:rPr lang="zh-CN" altLang="en-US" dirty="0"/>
              <a:t>对象的</a:t>
            </a:r>
            <a:r>
              <a:rPr lang="zh-CN" altLang="en-US" dirty="0" smtClean="0"/>
              <a:t>渲染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988108"/>
            <a:ext cx="10059761" cy="57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443" y="118754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我是谁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368443" y="26493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我从哪里来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368443" y="4170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我到哪里去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9406" y="1665658"/>
            <a:ext cx="335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TenonStudio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99406" y="3127436"/>
            <a:ext cx="335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TenonStudio</a:t>
            </a:r>
            <a:r>
              <a:rPr lang="zh-CN" altLang="en-US" dirty="0"/>
              <a:t>沿革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9406" y="4648731"/>
            <a:ext cx="335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TenonStudio</a:t>
            </a:r>
            <a:r>
              <a:rPr lang="zh-CN" altLang="en-US" dirty="0" smtClean="0"/>
              <a:t>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0" y="2701925"/>
            <a:ext cx="2607733" cy="1325563"/>
          </a:xfrm>
        </p:spPr>
        <p:txBody>
          <a:bodyPr/>
          <a:lstStyle/>
          <a:p>
            <a:r>
              <a:rPr lang="zh-CN" altLang="en-US" dirty="0"/>
              <a:t>鼠标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1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8934" y="1794932"/>
            <a:ext cx="8047710" cy="4512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7" y="119592"/>
            <a:ext cx="9101669" cy="13255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平移视角</a:t>
            </a:r>
            <a:r>
              <a:rPr lang="en-US" altLang="zh-CN" dirty="0" smtClean="0"/>
              <a:t>: </a:t>
            </a:r>
            <a:r>
              <a:rPr lang="zh-CN" altLang="en-US" dirty="0" smtClean="0"/>
              <a:t>点击</a:t>
            </a:r>
            <a:r>
              <a:rPr lang="zh-CN" altLang="en-US" dirty="0"/>
              <a:t>鼠标</a:t>
            </a:r>
            <a:r>
              <a:rPr lang="zh-CN" altLang="en-US" dirty="0" smtClean="0"/>
              <a:t>左键并拖动鼠标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use_z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265" y="1794932"/>
            <a:ext cx="7791028" cy="4368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6502401" cy="13255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缩放视角</a:t>
            </a:r>
            <a:r>
              <a:rPr lang="en-US" altLang="zh-CN" dirty="0" smtClean="0"/>
              <a:t>: </a:t>
            </a:r>
            <a:r>
              <a:rPr lang="zh-CN" altLang="en-US" dirty="0" smtClean="0"/>
              <a:t>滚动鼠标中键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5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use_rot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8467" y="1837267"/>
            <a:ext cx="7473950" cy="41910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旋转</a:t>
            </a:r>
            <a:r>
              <a:rPr lang="zh-CN" altLang="en-US" dirty="0" smtClean="0"/>
              <a:t>视角</a:t>
            </a:r>
            <a:r>
              <a:rPr lang="en-US" altLang="zh-CN" dirty="0" smtClean="0"/>
              <a:t>: </a:t>
            </a:r>
            <a:r>
              <a:rPr lang="zh-CN" altLang="en-US" dirty="0" smtClean="0"/>
              <a:t>点击鼠标中键并拖动鼠标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3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4676" y="1173995"/>
            <a:ext cx="2472267" cy="851781"/>
          </a:xfrm>
        </p:spPr>
        <p:txBody>
          <a:bodyPr/>
          <a:lstStyle/>
          <a:p>
            <a:r>
              <a:rPr lang="en-US" altLang="zh-CN" dirty="0" smtClean="0"/>
              <a:t>Freehand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0475" y="2499558"/>
            <a:ext cx="6460067" cy="2986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Translate</a:t>
            </a:r>
            <a:r>
              <a:rPr lang="zh-CN" altLang="en-US" dirty="0"/>
              <a:t>（平移）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Rotate</a:t>
            </a:r>
            <a:r>
              <a:rPr lang="zh-CN" altLang="en-US" dirty="0"/>
              <a:t>（</a:t>
            </a:r>
            <a:r>
              <a:rPr lang="zh-CN" altLang="en-US" dirty="0" smtClean="0"/>
              <a:t>旋转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JogJoint</a:t>
            </a:r>
            <a:r>
              <a:rPr lang="zh-CN" altLang="en-US" dirty="0"/>
              <a:t>（手动关节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JogLinear</a:t>
            </a:r>
            <a:r>
              <a:rPr lang="zh-CN" altLang="en-US" dirty="0" smtClean="0"/>
              <a:t>（手动线性）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JogReorient</a:t>
            </a:r>
            <a:r>
              <a:rPr lang="zh-CN" altLang="en-US" dirty="0" smtClean="0"/>
              <a:t>（手动重定位）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6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Translate</a:t>
            </a:r>
            <a:r>
              <a:rPr lang="zh-CN" altLang="en-US" dirty="0"/>
              <a:t>（平移）</a:t>
            </a:r>
            <a:endParaRPr lang="en-US" altLang="zh-CN" dirty="0"/>
          </a:p>
        </p:txBody>
      </p:sp>
      <p:pic>
        <p:nvPicPr>
          <p:cNvPr id="5" name="transl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666" y="1523997"/>
            <a:ext cx="7806130" cy="437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60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t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740" y="1557865"/>
            <a:ext cx="8077906" cy="4529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Rotate</a:t>
            </a:r>
            <a:r>
              <a:rPr lang="zh-CN" altLang="en-US" dirty="0"/>
              <a:t>（旋转）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64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ogjoi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134" y="1445155"/>
            <a:ext cx="8188314" cy="4591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JogJoint</a:t>
            </a:r>
            <a:r>
              <a:rPr lang="zh-CN" altLang="en-US" dirty="0"/>
              <a:t>（手动关节）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34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oglin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5865" y="1532465"/>
            <a:ext cx="8138300" cy="4563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JogLinear</a:t>
            </a:r>
            <a:r>
              <a:rPr lang="zh-CN" altLang="en-US" dirty="0"/>
              <a:t>（手动线性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6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ogreori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2433" y="1385888"/>
            <a:ext cx="8354403" cy="4684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6398" y="119592"/>
            <a:ext cx="9118602" cy="132556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JogReorient</a:t>
            </a:r>
            <a:r>
              <a:rPr lang="zh-CN" altLang="en-US" dirty="0"/>
              <a:t>（手动重定位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4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4647" y="38207"/>
            <a:ext cx="5116451" cy="6819793"/>
            <a:chOff x="5789647" y="38207"/>
            <a:chExt cx="5116451" cy="68197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647" y="38207"/>
              <a:ext cx="5116451" cy="681979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626449" y="4127694"/>
              <a:ext cx="2441196" cy="38589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210300" y="391067"/>
            <a:ext cx="55194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2019</a:t>
            </a:r>
            <a:r>
              <a:rPr lang="zh-CN" altLang="en-US" sz="3200" dirty="0" smtClean="0"/>
              <a:t>年</a:t>
            </a:r>
            <a:endParaRPr lang="en-US" altLang="zh-CN" sz="3200" dirty="0" smtClean="0"/>
          </a:p>
          <a:p>
            <a:r>
              <a:rPr lang="zh-CN" altLang="en-US" sz="3200" dirty="0" smtClean="0"/>
              <a:t>全球工业机器人装机</a:t>
            </a:r>
            <a:r>
              <a:rPr lang="zh-CN" altLang="en-US" sz="3200" dirty="0"/>
              <a:t>密度排行</a:t>
            </a:r>
          </a:p>
        </p:txBody>
      </p:sp>
    </p:spTree>
    <p:extLst>
      <p:ext uri="{BB962C8B-B14F-4D97-AF65-F5344CB8AC3E}">
        <p14:creationId xmlns:p14="http://schemas.microsoft.com/office/powerpoint/2010/main" val="328106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9600" y="1982258"/>
            <a:ext cx="2599267" cy="1325563"/>
          </a:xfrm>
        </p:spPr>
        <p:txBody>
          <a:bodyPr/>
          <a:lstStyle/>
          <a:p>
            <a:r>
              <a:rPr lang="zh-CN" altLang="en-US" dirty="0" smtClean="0"/>
              <a:t>轨迹规划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3867" y="3518958"/>
            <a:ext cx="4038600" cy="123930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MoveL</a:t>
            </a:r>
            <a:r>
              <a:rPr lang="en-US" altLang="zh-CN" dirty="0"/>
              <a:t>, </a:t>
            </a:r>
            <a:r>
              <a:rPr lang="en-US" altLang="zh-CN" dirty="0" err="1"/>
              <a:t>MoveC</a:t>
            </a:r>
            <a:r>
              <a:rPr lang="en-US" altLang="zh-CN" dirty="0"/>
              <a:t>, </a:t>
            </a:r>
            <a:r>
              <a:rPr lang="en-US" altLang="zh-CN" dirty="0" err="1"/>
              <a:t>MoveJ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solidFill>
                  <a:srgbClr val="00B0F0"/>
                </a:solidFill>
              </a:rPr>
              <a:t>AutoPath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2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132" y="1325563"/>
            <a:ext cx="9066967" cy="526309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3565" y="0"/>
            <a:ext cx="4042835" cy="1325563"/>
          </a:xfrm>
        </p:spPr>
        <p:txBody>
          <a:bodyPr/>
          <a:lstStyle/>
          <a:p>
            <a:r>
              <a:rPr lang="en-US" altLang="zh-CN" dirty="0" err="1" smtClean="0"/>
              <a:t>MoveL</a:t>
            </a:r>
            <a:r>
              <a:rPr lang="zh-CN" altLang="en-US" dirty="0" smtClean="0"/>
              <a:t>执行示例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3028" y="185511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Tenon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426"/>
          <a:stretch/>
        </p:blipFill>
        <p:spPr>
          <a:xfrm>
            <a:off x="168727" y="2286000"/>
            <a:ext cx="1194933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6466" y="2100791"/>
            <a:ext cx="2717800" cy="1325563"/>
          </a:xfrm>
        </p:spPr>
        <p:txBody>
          <a:bodyPr/>
          <a:lstStyle/>
          <a:p>
            <a:r>
              <a:rPr lang="zh-CN" altLang="en-US" dirty="0" smtClean="0"/>
              <a:t>几何导入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7766" y="3510794"/>
            <a:ext cx="2235200" cy="10953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STL / 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7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8193" y="2706230"/>
            <a:ext cx="1563607" cy="1325563"/>
          </a:xfrm>
        </p:spPr>
        <p:txBody>
          <a:bodyPr/>
          <a:lstStyle/>
          <a:p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0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76184" y="4965343"/>
            <a:ext cx="1246444" cy="4648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Qt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82573" y="4965343"/>
            <a:ext cx="1225820" cy="4648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grpc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76184" y="4151270"/>
            <a:ext cx="1246444" cy="464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SDFormat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70598" y="4965343"/>
            <a:ext cx="1246444" cy="464863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Eigen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2573" y="4151269"/>
            <a:ext cx="1246444" cy="464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OGRE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716583" y="4965342"/>
            <a:ext cx="1564865" cy="464863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opencascade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576184" y="3177223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rpcproto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64503" y="3177223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base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070598" y="3177223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common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76184" y="2246646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gui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61949" y="2246645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visual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049882" y="2246644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physics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713936" y="2244941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solution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536127" y="330200"/>
            <a:ext cx="3062206" cy="1325563"/>
          </a:xfrm>
        </p:spPr>
        <p:txBody>
          <a:bodyPr/>
          <a:lstStyle/>
          <a:p>
            <a:r>
              <a:rPr lang="en-US" altLang="zh-CN" dirty="0" smtClean="0"/>
              <a:t>Studio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910443" y="4767943"/>
            <a:ext cx="8254093" cy="81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85950" y="3902529"/>
            <a:ext cx="826225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853293" y="2930979"/>
            <a:ext cx="8311243" cy="1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75302" y="4208149"/>
            <a:ext cx="1246444" cy="464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sdformat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375302" y="5172372"/>
            <a:ext cx="1246444" cy="4648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Eigen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140568" y="3188972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75302" y="3188973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rpcproto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81422" y="3188973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base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10995" y="3188972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common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75302" y="2327785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motion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881422" y="5172372"/>
            <a:ext cx="1246444" cy="4648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grpc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36126" y="330200"/>
            <a:ext cx="3680273" cy="1325563"/>
          </a:xfrm>
        </p:spPr>
        <p:txBody>
          <a:bodyPr/>
          <a:lstStyle/>
          <a:p>
            <a:r>
              <a:rPr lang="en-US" altLang="zh-CN" dirty="0" smtClean="0"/>
              <a:t>Controller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9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8533" y="2223987"/>
            <a:ext cx="6790267" cy="1325563"/>
          </a:xfrm>
        </p:spPr>
        <p:txBody>
          <a:bodyPr/>
          <a:lstStyle/>
          <a:p>
            <a:r>
              <a:rPr lang="zh-CN" altLang="en-US" dirty="0"/>
              <a:t>移</a:t>
            </a:r>
            <a:r>
              <a:rPr lang="zh-CN" altLang="en-US" dirty="0" smtClean="0"/>
              <a:t>除对</a:t>
            </a:r>
            <a:r>
              <a:rPr lang="en-US" altLang="zh-CN" dirty="0" smtClean="0"/>
              <a:t>ignition::math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855834" y="4096115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SDFormat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818694" y="4096115"/>
            <a:ext cx="1246444" cy="464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ignition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>
          <a:xfrm>
            <a:off x="5102278" y="4328547"/>
            <a:ext cx="171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0364" y="2700385"/>
            <a:ext cx="5818908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Inverse Kinematics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668981" y="3794894"/>
            <a:ext cx="238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~0.02ms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7940" y="2599555"/>
            <a:ext cx="3107267" cy="1325563"/>
          </a:xfrm>
        </p:spPr>
        <p:txBody>
          <a:bodyPr/>
          <a:lstStyle/>
          <a:p>
            <a:r>
              <a:rPr lang="zh-CN" altLang="en-US" dirty="0" smtClean="0"/>
              <a:t>国际化支持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850631" y="3555518"/>
            <a:ext cx="3107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中</a:t>
            </a:r>
            <a:r>
              <a:rPr lang="en-US" altLang="zh-CN" dirty="0" smtClean="0"/>
              <a:t>/</a:t>
            </a:r>
            <a:r>
              <a:rPr lang="zh-CN" altLang="en-US" dirty="0" smtClean="0"/>
              <a:t>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9099" b="5900"/>
          <a:stretch/>
        </p:blipFill>
        <p:spPr>
          <a:xfrm>
            <a:off x="1644739" y="1625600"/>
            <a:ext cx="8208896" cy="4546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1234" y="424934"/>
            <a:ext cx="8084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2019</a:t>
            </a:r>
            <a:r>
              <a:rPr lang="zh-CN" altLang="en-US" sz="3600" dirty="0"/>
              <a:t>年全球工业机器人年度装机量排行</a:t>
            </a:r>
          </a:p>
        </p:txBody>
      </p:sp>
    </p:spTree>
    <p:extLst>
      <p:ext uri="{BB962C8B-B14F-4D97-AF65-F5344CB8AC3E}">
        <p14:creationId xmlns:p14="http://schemas.microsoft.com/office/powerpoint/2010/main" val="4250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1333" y="2642659"/>
            <a:ext cx="2633133" cy="1325563"/>
          </a:xfrm>
        </p:spPr>
        <p:txBody>
          <a:bodyPr/>
          <a:lstStyle/>
          <a:p>
            <a:r>
              <a:rPr lang="zh-CN" altLang="en-US" dirty="0" smtClean="0"/>
              <a:t>命令模式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658206" y="3524731"/>
            <a:ext cx="2633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撤销</a:t>
            </a:r>
            <a:r>
              <a:rPr lang="en-US" altLang="zh-CN" dirty="0" smtClean="0"/>
              <a:t>/</a:t>
            </a:r>
            <a:r>
              <a:rPr lang="zh-CN" altLang="en-US" dirty="0" smtClean="0"/>
              <a:t>重做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3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564" y="1445779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编译变化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0564" y="2906279"/>
            <a:ext cx="10515600" cy="2204508"/>
          </a:xfrm>
        </p:spPr>
        <p:txBody>
          <a:bodyPr/>
          <a:lstStyle/>
          <a:p>
            <a:r>
              <a:rPr lang="zh-CN" altLang="en-US" dirty="0" smtClean="0"/>
              <a:t>动态链接库</a:t>
            </a:r>
            <a:r>
              <a:rPr lang="en-US" altLang="zh-CN" dirty="0" smtClean="0"/>
              <a:t>/</a:t>
            </a:r>
            <a:r>
              <a:rPr lang="zh-CN" altLang="en-US" dirty="0" smtClean="0"/>
              <a:t>静态链接库</a:t>
            </a:r>
            <a:endParaRPr lang="en-US" altLang="zh-CN" dirty="0" smtClean="0"/>
          </a:p>
          <a:p>
            <a:r>
              <a:rPr lang="en-US" altLang="zh-CN" dirty="0" smtClean="0"/>
              <a:t>Windows</a:t>
            </a:r>
            <a:r>
              <a:rPr lang="zh-CN" altLang="en-US" dirty="0" smtClean="0"/>
              <a:t>平台（</a:t>
            </a:r>
            <a:r>
              <a:rPr lang="en-US" altLang="zh-CN" dirty="0"/>
              <a:t> MSYS2 Mingw-w64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C++2x</a:t>
            </a:r>
          </a:p>
          <a:p>
            <a:r>
              <a:rPr lang="en-US" altLang="zh-CN" dirty="0" smtClean="0"/>
              <a:t>Qt5.15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8490" y="5683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2021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8490" y="2361335"/>
            <a:ext cx="6292273" cy="2330739"/>
          </a:xfrm>
        </p:spPr>
        <p:txBody>
          <a:bodyPr>
            <a:normAutofit/>
          </a:bodyPr>
          <a:lstStyle/>
          <a:p>
            <a:r>
              <a:rPr lang="zh-CN" altLang="en-US" dirty="0"/>
              <a:t>拥抱</a:t>
            </a:r>
            <a:r>
              <a:rPr lang="en-US" altLang="zh-CN" dirty="0" smtClean="0"/>
              <a:t>Qt6</a:t>
            </a:r>
          </a:p>
          <a:p>
            <a:r>
              <a:rPr lang="en-US" altLang="zh-CN" dirty="0" err="1" smtClean="0"/>
              <a:t>Tenon</a:t>
            </a:r>
            <a:r>
              <a:rPr lang="zh-CN" altLang="en-US" dirty="0" smtClean="0"/>
              <a:t>程序编辑和同步</a:t>
            </a:r>
            <a:endParaRPr lang="en-US" altLang="zh-CN" dirty="0" smtClean="0"/>
          </a:p>
          <a:p>
            <a:r>
              <a:rPr lang="zh-CN" altLang="en-US" dirty="0" smtClean="0"/>
              <a:t>仿真运行</a:t>
            </a:r>
            <a:endParaRPr lang="en-US" altLang="zh-CN" dirty="0" smtClean="0"/>
          </a:p>
          <a:p>
            <a:r>
              <a:rPr lang="zh-CN" altLang="en-US" dirty="0"/>
              <a:t>建模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9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3913" y="2034535"/>
            <a:ext cx="2727121" cy="1325563"/>
          </a:xfrm>
        </p:spPr>
        <p:txBody>
          <a:bodyPr/>
          <a:lstStyle/>
          <a:p>
            <a:r>
              <a:rPr lang="zh-CN" altLang="en-US" dirty="0" smtClean="0"/>
              <a:t>加入我们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9964" y="3713148"/>
            <a:ext cx="3750578" cy="84207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weifeng@iscas.ac.cn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2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38" y="1080940"/>
            <a:ext cx="2955790" cy="2681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7" y="857250"/>
            <a:ext cx="4504267" cy="27836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08" y="3595520"/>
            <a:ext cx="2381250" cy="238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5" y="3761993"/>
            <a:ext cx="3641429" cy="20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111733" y="2658224"/>
            <a:ext cx="60957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工业软件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基础研究？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247201" y="3983787"/>
            <a:ext cx="5405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TenonStudio</a:t>
            </a:r>
            <a:r>
              <a:rPr lang="en-US" altLang="zh-CN" dirty="0" smtClean="0"/>
              <a:t> is a start.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3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EE13B9-178B-4C73-AD44-8A68B237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296" y="2426583"/>
            <a:ext cx="8765705" cy="1325563"/>
          </a:xfrm>
        </p:spPr>
        <p:txBody>
          <a:bodyPr/>
          <a:lstStyle/>
          <a:p>
            <a:r>
              <a:rPr lang="zh-CN" altLang="en-US" dirty="0"/>
              <a:t>先有</a:t>
            </a:r>
            <a:r>
              <a:rPr lang="en-US" altLang="zh-CN" dirty="0"/>
              <a:t>Tenon</a:t>
            </a:r>
            <a:r>
              <a:rPr lang="zh-CN" altLang="en-US" dirty="0"/>
              <a:t>语言，后有</a:t>
            </a:r>
            <a:r>
              <a:rPr lang="en-US" altLang="zh-CN" dirty="0"/>
              <a:t>TenonStudio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xmlns="" id="{3FEE13B9-178B-4C73-AD44-8A68B2374C63}"/>
              </a:ext>
            </a:extLst>
          </p:cNvPr>
          <p:cNvSpPr txBox="1">
            <a:spLocks/>
          </p:cNvSpPr>
          <p:nvPr/>
        </p:nvSpPr>
        <p:spPr>
          <a:xfrm>
            <a:off x="2300830" y="3752146"/>
            <a:ext cx="349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Tenon</a:t>
            </a:r>
            <a:r>
              <a:rPr lang="zh-CN" altLang="en-US" dirty="0" smtClean="0"/>
              <a:t>语言 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57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99" y="2555315"/>
            <a:ext cx="1741574" cy="2607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74" y="3252648"/>
            <a:ext cx="1666653" cy="13652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3066" cy="15592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2953" y="3591702"/>
            <a:ext cx="2353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smtClean="0"/>
              <a:t>RAPID</a:t>
            </a:r>
            <a:r>
              <a:rPr lang="zh-CN" altLang="en-US" sz="3600" dirty="0" smtClean="0"/>
              <a:t>程序</a:t>
            </a:r>
            <a:endParaRPr lang="zh-CN" altLang="en-US" sz="3600" dirty="0"/>
          </a:p>
        </p:txBody>
      </p:sp>
      <p:sp>
        <p:nvSpPr>
          <p:cNvPr id="14" name="下箭头 13"/>
          <p:cNvSpPr/>
          <p:nvPr/>
        </p:nvSpPr>
        <p:spPr>
          <a:xfrm rot="16200000">
            <a:off x="7584046" y="3410333"/>
            <a:ext cx="605533" cy="104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 rot="16200000">
            <a:off x="3483567" y="3452123"/>
            <a:ext cx="605533" cy="1049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36868" y="218268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/>
              <a:t>控制器</a:t>
            </a:r>
            <a:endParaRPr lang="zh-CN" altLang="en-US" sz="3600" dirty="0"/>
          </a:p>
        </p:txBody>
      </p:sp>
      <p:sp>
        <p:nvSpPr>
          <p:cNvPr id="20" name="矩形 19"/>
          <p:cNvSpPr/>
          <p:nvPr/>
        </p:nvSpPr>
        <p:spPr>
          <a:xfrm>
            <a:off x="9118599" y="165872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/>
              <a:t>机械臂</a:t>
            </a:r>
            <a:endParaRPr lang="zh-CN" altLang="en-US" sz="3600" dirty="0"/>
          </a:p>
        </p:txBody>
      </p:sp>
      <p:sp>
        <p:nvSpPr>
          <p:cNvPr id="16" name="矩形 15"/>
          <p:cNvSpPr/>
          <p:nvPr/>
        </p:nvSpPr>
        <p:spPr>
          <a:xfrm>
            <a:off x="1032137" y="5612089"/>
            <a:ext cx="1515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err="1" smtClean="0"/>
              <a:t>MoveL</a:t>
            </a:r>
            <a:endParaRPr lang="zh-CN" altLang="en-US" sz="3600" dirty="0"/>
          </a:p>
        </p:txBody>
      </p:sp>
      <p:sp>
        <p:nvSpPr>
          <p:cNvPr id="17" name="矩形 16"/>
          <p:cNvSpPr/>
          <p:nvPr/>
        </p:nvSpPr>
        <p:spPr>
          <a:xfrm>
            <a:off x="7698461" y="5735200"/>
            <a:ext cx="4493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/>
              <a:t>从当前点线性移动到目标点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95" y="1658728"/>
            <a:ext cx="115728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6690" y="391068"/>
            <a:ext cx="58945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 smtClean="0"/>
              <a:t>RobotStudio</a:t>
            </a:r>
            <a:r>
              <a:rPr lang="zh-CN" altLang="en-US" sz="3600" dirty="0"/>
              <a:t>离线仿真和编程</a:t>
            </a:r>
          </a:p>
          <a:p>
            <a:endParaRPr lang="zh-CN" altLang="en-US" dirty="0"/>
          </a:p>
        </p:txBody>
      </p:sp>
      <p:pic>
        <p:nvPicPr>
          <p:cNvPr id="2" name="s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4670" y="1314398"/>
            <a:ext cx="9044711" cy="50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28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1425</Words>
  <Application>Microsoft Office PowerPoint</Application>
  <PresentationFormat>宽屏</PresentationFormat>
  <Paragraphs>274</Paragraphs>
  <Slides>43</Slides>
  <Notes>43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宋体</vt:lpstr>
      <vt:lpstr>Arial</vt:lpstr>
      <vt:lpstr>Calibri</vt:lpstr>
      <vt:lpstr>Office 主题​​</vt:lpstr>
      <vt:lpstr>九层之台，起于累土 — —TenonStudio2020功能及特性介绍</vt:lpstr>
      <vt:lpstr>我是谁</vt:lpstr>
      <vt:lpstr>PowerPoint 演示文稿</vt:lpstr>
      <vt:lpstr>PowerPoint 演示文稿</vt:lpstr>
      <vt:lpstr>PowerPoint 演示文稿</vt:lpstr>
      <vt:lpstr>PowerPoint 演示文稿</vt:lpstr>
      <vt:lpstr>先有Tenon语言，后有TenonStudio</vt:lpstr>
      <vt:lpstr>PowerPoint 演示文稿</vt:lpstr>
      <vt:lpstr>PowerPoint 演示文稿</vt:lpstr>
      <vt:lpstr>PowerPoint 演示文稿</vt:lpstr>
      <vt:lpstr>时间线</vt:lpstr>
      <vt:lpstr>星辰大海</vt:lpstr>
      <vt:lpstr>功能和特性</vt:lpstr>
      <vt:lpstr>Version 0.0.1</vt:lpstr>
      <vt:lpstr>界面</vt:lpstr>
      <vt:lpstr>PowerPoint 演示文稿</vt:lpstr>
      <vt:lpstr>PowerPoint 演示文稿</vt:lpstr>
      <vt:lpstr>功能</vt:lpstr>
      <vt:lpstr>对象的渲染</vt:lpstr>
      <vt:lpstr>鼠标操作</vt:lpstr>
      <vt:lpstr>平移视角: 点击鼠标左键并拖动鼠标</vt:lpstr>
      <vt:lpstr>缩放视角: 滚动鼠标中键</vt:lpstr>
      <vt:lpstr>旋转视角: 点击鼠标中键并拖动鼠标</vt:lpstr>
      <vt:lpstr>Freehand</vt:lpstr>
      <vt:lpstr>Translate（平移）</vt:lpstr>
      <vt:lpstr>Rotate（旋转）</vt:lpstr>
      <vt:lpstr>JogJoint（手动关节）</vt:lpstr>
      <vt:lpstr>JogLinear（手动线性）</vt:lpstr>
      <vt:lpstr>JogReorient（手动重定位）</vt:lpstr>
      <vt:lpstr>轨迹规划</vt:lpstr>
      <vt:lpstr>MoveL执行示例</vt:lpstr>
      <vt:lpstr>Tenon程序</vt:lpstr>
      <vt:lpstr>几何导入</vt:lpstr>
      <vt:lpstr>架构</vt:lpstr>
      <vt:lpstr>Studio架构</vt:lpstr>
      <vt:lpstr>Controller架构</vt:lpstr>
      <vt:lpstr>移除对ignition::math的使用</vt:lpstr>
      <vt:lpstr>Inverse Kinematics优化</vt:lpstr>
      <vt:lpstr>国际化支持</vt:lpstr>
      <vt:lpstr>命令模式</vt:lpstr>
      <vt:lpstr>编译变化</vt:lpstr>
      <vt:lpstr>2021</vt:lpstr>
      <vt:lpstr>加入我们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九层之台，起于累土</dc:title>
  <dc:creator>crack</dc:creator>
  <cp:lastModifiedBy>crack</cp:lastModifiedBy>
  <cp:revision>394</cp:revision>
  <dcterms:created xsi:type="dcterms:W3CDTF">2020-11-30T01:51:34Z</dcterms:created>
  <dcterms:modified xsi:type="dcterms:W3CDTF">2020-12-04T04:45:32Z</dcterms:modified>
</cp:coreProperties>
</file>